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sldIdLst>
    <p:sldId id="339" r:id="rId2"/>
    <p:sldId id="342" r:id="rId3"/>
    <p:sldId id="333" r:id="rId4"/>
    <p:sldId id="322" r:id="rId5"/>
    <p:sldId id="325" r:id="rId6"/>
    <p:sldId id="343" r:id="rId7"/>
    <p:sldId id="337" r:id="rId8"/>
    <p:sldId id="341" r:id="rId9"/>
    <p:sldId id="326" r:id="rId10"/>
    <p:sldId id="329" r:id="rId11"/>
    <p:sldId id="328" r:id="rId12"/>
    <p:sldId id="318" r:id="rId13"/>
    <p:sldId id="331" r:id="rId14"/>
    <p:sldId id="332" r:id="rId15"/>
    <p:sldId id="334" r:id="rId16"/>
    <p:sldId id="335" r:id="rId17"/>
    <p:sldId id="340" r:id="rId18"/>
    <p:sldId id="330" r:id="rId19"/>
    <p:sldId id="327" r:id="rId20"/>
    <p:sldId id="293" r:id="rId21"/>
    <p:sldId id="321" r:id="rId22"/>
    <p:sldId id="323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0" autoAdjust="0"/>
    <p:restoredTop sz="73399" autoAdjust="0"/>
  </p:normalViewPr>
  <p:slideViewPr>
    <p:cSldViewPr snapToGrid="0">
      <p:cViewPr>
        <p:scale>
          <a:sx n="100" d="100"/>
          <a:sy n="100" d="100"/>
        </p:scale>
        <p:origin x="492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5BC96-3480-4715-94DE-10149C65B4BF}" type="datetimeFigureOut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C180B-36D6-4A4E-B0EC-84288F8E0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32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26B9DDC-4EEC-4790-923D-64F96D22F1C6}" type="datetime1">
              <a:rPr lang="zh-TW" altLang="en-US" smtClean="0"/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2149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8321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0429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694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26B9DDC-4EEC-4790-923D-64F96D22F1C6}" type="datetime1">
              <a:rPr lang="zh-TW" altLang="en-US" smtClean="0"/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3970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26B9DDC-4EEC-4790-923D-64F96D22F1C6}" type="datetime1">
              <a:rPr lang="zh-TW" altLang="en-US" smtClean="0"/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4705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0076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1025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3174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33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052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89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078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8116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124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011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8015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675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050" baseline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644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436035" y="488950"/>
            <a:ext cx="1124796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1800">
              <a:solidFill>
                <a:srgbClr val="000000"/>
              </a:solidFill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9C1BB-CC7F-46DA-99A5-D098110A1986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90953" y="6308725"/>
            <a:ext cx="53784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51B4-183E-4E10-982A-F8ADEB5677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5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42492-EE79-40F6-99D3-4F021E9C22AE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E40B2-F2AD-41DE-B708-423A882E3E6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9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12200" y="549277"/>
            <a:ext cx="2565401" cy="53943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16001" y="549277"/>
            <a:ext cx="7493001" cy="53943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EBE28-ED62-4873-9AC6-4FE5350B959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5751B-C4D5-439A-9FDB-E9D5E174AEE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8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0" y="549276"/>
            <a:ext cx="102616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16001" y="1412877"/>
            <a:ext cx="50292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8401" y="1412877"/>
            <a:ext cx="50292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0BB31-B9B3-4B9B-9B91-1546B443FD92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4CF7-5A6C-4E33-AF9B-9B794BC35C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7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0" y="549276"/>
            <a:ext cx="102616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016000" y="1412877"/>
            <a:ext cx="102616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E8B7-DE7C-434C-957D-2AE962B037C6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06739-5A2B-4FCC-802F-EF5B5483D62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821BB-8ED8-494E-BE36-EADEE5CE46D0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17B9-C3C6-45E8-B121-E6A60661C77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6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F7A5-D921-4307-AC71-0F32C57B182D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B5D36-B64F-491A-913F-77E371D2C5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8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6001" y="1412877"/>
            <a:ext cx="5029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8401" y="1412877"/>
            <a:ext cx="5029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FBBB9-3F57-4C5C-A141-24853308D6E4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F3CAA-E36D-414D-8A16-B907A847104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E8E29-0FAA-4A84-A867-9DDF23519EBB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90CF-0DEC-452B-AC18-876881A061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0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C9F8F-E5DD-44A0-AE53-8028C964846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57EE-1DC8-4293-B19C-2AA58BACF48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4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7B45-F4A3-4B7A-B411-23D3909100BB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CF7CB-F6C0-4775-8B17-98D96A8217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2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103A-7B23-4101-8625-5AA411B56A56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FF8E-2AC2-477B-9E3E-1CB902FB37B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7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E8D5-71F9-4EFF-BFF0-D3F5F7879285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DF27-ED14-460D-8324-C1EC5161D69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1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9276"/>
            <a:ext cx="10261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412877"/>
            <a:ext cx="10261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0872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5F67B6-7072-453E-B5EA-18AA5A4F196E}" type="datetime1">
              <a:rPr lang="zh-TW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2017/12/26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0952" y="6284913"/>
            <a:ext cx="52810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>
                <a:solidFill>
                  <a:srgbClr val="000000"/>
                </a:solidFill>
              </a:rPr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782ACD-CE97-4268-B79B-28FB090A210E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224368" y="212725"/>
            <a:ext cx="11764433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54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952" y="549276"/>
            <a:ext cx="10534648" cy="592138"/>
          </a:xfrm>
        </p:spPr>
        <p:txBody>
          <a:bodyPr/>
          <a:lstStyle/>
          <a:p>
            <a:r>
              <a:rPr lang="en-US" altLang="zh-TW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insert_a_nodeB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National Cheng Kung University CSIE Computer &amp; Internet Architecture Lab 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2952" y="1358673"/>
            <a:ext cx="55816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*insert_a_node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*head, node *p)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*t=head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return head;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if(head == NULL) return p;</a:t>
            </a:r>
          </a:p>
          <a:p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(p-&gt;data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head-&gt;data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head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(p-&gt;data &lt;= head-&gt;data){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p-&gt;next = head;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return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60189" y="2165469"/>
            <a:ext cx="56174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(t-&gt;next !=NULL &amp;&amp;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-&gt;next-&gt;data </a:t>
            </a:r>
            <a:r>
              <a:rPr lang="zh-TW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p-&gt;data)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 = t-&gt;next;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if(t-&gt;next!=NULL &amp;&amp;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t-&gt;next-&gt;data == p-&gt;data) 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t-&gt;next; 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head;</a:t>
            </a:r>
          </a:p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33776" y="5649921"/>
            <a:ext cx="5241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calling: head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insert_a_node(head, p);</a:t>
            </a:r>
          </a:p>
        </p:txBody>
      </p:sp>
    </p:spTree>
    <p:extLst>
      <p:ext uri="{BB962C8B-B14F-4D97-AF65-F5344CB8AC3E}">
        <p14:creationId xmlns:p14="http://schemas.microsoft.com/office/powerpoint/2010/main" val="10460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delete_a_node-1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10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33941" y="1336187"/>
            <a:ext cx="100912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**head,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 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*t=*head,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=NULL, *p;			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 = </a:t>
            </a:r>
            <a:r>
              <a:rPr lang="en-US" altLang="zh-TW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search_a_list</a:t>
            </a:r>
            <a:r>
              <a:rPr lang="en-US" altLang="zh-TW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(t, d);	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(&amp;head, data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 != NULL &amp;&amp; t-&gt;data != d){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if(t-&gt;data &gt;d) return 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 -&gt; next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if(t==NULL) {return NULL;}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==NULL) {*head = t-&gt;next; t-&gt;next=NULL;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return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t;}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t-&gt;next;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t-&gt;next=NULL;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t;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42311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delete_a_node-1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018174" y="6367960"/>
            <a:ext cx="5281083" cy="457200"/>
          </a:xfrm>
          <a:noFill/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11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6000" y="1812225"/>
            <a:ext cx="675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search_a_list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*head,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*t=head, *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=NULL;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 != NULL &amp;&amp; t-&gt;data != d){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if(t-&gt;data &gt;d) return NULL;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 -&gt; next;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t;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72751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delete_a_nodeA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12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6000" y="1422286"/>
            <a:ext cx="736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*delete_a_nodeA(node **head, int d)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**t=head, *p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(*t != NULL &amp;&amp; (*t)-&gt;data != d){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&amp;((*t) -&gt; next);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if(*t==NULL) {return NULL;}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if(t==head) {*head = (*t)-&gt;next; (*t)-&gt;next=NULL; return *t;}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 = *t;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*t = (*t)-&gt;next;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p;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delete_a_nodeA(&amp;head, data);</a:t>
            </a:r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66539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dummy_insert_a_node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13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8410" y="114141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dummy_insert_a_node(node *dh, node *p)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*t=dh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return;</a:t>
            </a:r>
          </a:p>
          <a:p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(t-&gt;next !=NULL &amp;&amp; t-&gt;next-&gt;data &lt; p-&gt;data)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 = t-&gt;next;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p-&gt;next = t-&gt;next; 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 = p;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==========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= insert_a_node(head, p);</a:t>
            </a:r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57796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duplicate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14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0441" y="1345055"/>
            <a:ext cx="66855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*duplicate(node *h)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*t=NULL,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newh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=NULL, *tail;</a:t>
            </a:r>
          </a:p>
          <a:p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(h !=NULL){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t=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create_a_node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(h-&gt;data);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if(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newh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==NULL) {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newh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=tail=t;}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else{tail-&gt;next = t;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tail=tail-&gt;next;}//tail=tail&gt;next=t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 = h-&gt;next;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newh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merge(h1);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87604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6000" y="1232757"/>
            <a:ext cx="10528300" cy="526964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node *merge1(node *h1, node *h2)		</a:t>
            </a:r>
            <a:r>
              <a:rPr lang="en-US" altLang="zh-TW" sz="2000" dirty="0" smtClean="0"/>
              <a:t>			calling</a:t>
            </a:r>
            <a:r>
              <a:rPr lang="en-US" altLang="zh-TW" sz="2000" dirty="0"/>
              <a:t>:</a:t>
            </a:r>
          </a:p>
          <a:p>
            <a:pPr marL="0" indent="0">
              <a:buNone/>
            </a:pPr>
            <a:r>
              <a:rPr lang="en-US" altLang="zh-TW" sz="2000" dirty="0"/>
              <a:t>{					</a:t>
            </a:r>
            <a:r>
              <a:rPr lang="en-US" altLang="zh-TW" sz="2000" dirty="0" smtClean="0"/>
              <a:t>			head </a:t>
            </a:r>
            <a:r>
              <a:rPr lang="en-US" altLang="zh-TW" sz="2000" dirty="0"/>
              <a:t>= merge1(h1,h2);</a:t>
            </a:r>
          </a:p>
          <a:p>
            <a:pPr marL="0" indent="0">
              <a:buNone/>
            </a:pPr>
            <a:r>
              <a:rPr lang="en-US" altLang="zh-TW" sz="2000" dirty="0"/>
              <a:t>    node *t, *</a:t>
            </a:r>
            <a:r>
              <a:rPr lang="en-US" altLang="zh-TW" sz="2000" dirty="0" err="1"/>
              <a:t>newh</a:t>
            </a:r>
            <a:r>
              <a:rPr lang="en-US" altLang="zh-TW" sz="2000" dirty="0"/>
              <a:t>=NULL, *tail;		</a:t>
            </a:r>
            <a:r>
              <a:rPr lang="en-US" altLang="zh-TW" sz="2000" dirty="0" smtClean="0"/>
              <a:t>			How </a:t>
            </a:r>
            <a:r>
              <a:rPr lang="en-US" altLang="zh-TW" sz="2000" dirty="0"/>
              <a:t>to improve the speed?</a:t>
            </a:r>
          </a:p>
          <a:p>
            <a:pPr marL="0" indent="0">
              <a:buNone/>
            </a:pPr>
            <a:r>
              <a:rPr lang="en-US" altLang="zh-TW" sz="2000" dirty="0"/>
              <a:t>    while (h1 !=NULL &amp;&amp; h2!=NULL){</a:t>
            </a:r>
          </a:p>
          <a:p>
            <a:pPr marL="0" indent="0">
              <a:buNone/>
            </a:pPr>
            <a:r>
              <a:rPr lang="en-US" altLang="zh-TW" sz="2000" dirty="0"/>
              <a:t>          if(h1-&gt;data &lt; h2-&gt;data){</a:t>
            </a:r>
          </a:p>
          <a:p>
            <a:pPr marL="0" indent="0">
              <a:buNone/>
            </a:pPr>
            <a:r>
              <a:rPr lang="en-US" altLang="zh-TW" sz="2000" dirty="0"/>
              <a:t>              t= h1; h1=h1-&gt;next; t-&gt;next=NULL;</a:t>
            </a:r>
          </a:p>
          <a:p>
            <a:pPr marL="0" indent="0">
              <a:buNone/>
            </a:pPr>
            <a:r>
              <a:rPr lang="en-US" altLang="zh-TW" sz="2000" dirty="0"/>
              <a:t>          } else </a:t>
            </a:r>
            <a:r>
              <a:rPr lang="en-US" altLang="zh-TW" sz="2000" dirty="0" smtClean="0"/>
              <a:t>{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</a:t>
            </a:r>
            <a:r>
              <a:rPr lang="en-US" altLang="zh-TW" sz="2000" dirty="0"/>
              <a:t>= h2; h2=h2-&gt;next; t-&gt;next=NULL</a:t>
            </a:r>
            <a:r>
              <a:rPr lang="en-US" altLang="zh-TW" sz="2000" dirty="0" smtClean="0"/>
              <a:t>;</a:t>
            </a:r>
            <a:r>
              <a:rPr lang="zh-TW" altLang="en-US" sz="2000" dirty="0" smtClean="0"/>
              <a:t>    </a:t>
            </a:r>
            <a:r>
              <a:rPr lang="en-US" altLang="zh-TW" sz="2000" dirty="0" smtClean="0"/>
              <a:t>}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          if(</a:t>
            </a:r>
            <a:r>
              <a:rPr lang="en-US" altLang="zh-TW" sz="2000" dirty="0" err="1"/>
              <a:t>newh</a:t>
            </a:r>
            <a:r>
              <a:rPr lang="en-US" altLang="zh-TW" sz="2000" dirty="0"/>
              <a:t> == NULL) </a:t>
            </a:r>
            <a:r>
              <a:rPr lang="en-US" altLang="zh-TW" sz="2000" dirty="0" err="1"/>
              <a:t>newh</a:t>
            </a:r>
            <a:r>
              <a:rPr lang="en-US" altLang="zh-TW" sz="2000" dirty="0"/>
              <a:t> = tail= t;</a:t>
            </a:r>
          </a:p>
          <a:p>
            <a:pPr marL="0" indent="0">
              <a:buNone/>
            </a:pPr>
            <a:r>
              <a:rPr lang="en-US" altLang="zh-TW" sz="2000" dirty="0"/>
              <a:t>          else {tail-&gt;next = t; tail=t;}</a:t>
            </a:r>
          </a:p>
          <a:p>
            <a:pPr marL="0" indent="0">
              <a:buNone/>
            </a:pPr>
            <a:r>
              <a:rPr lang="en-US" altLang="zh-TW" sz="2000" dirty="0"/>
              <a:t>     }</a:t>
            </a:r>
          </a:p>
          <a:p>
            <a:pPr marL="0" indent="0">
              <a:buNone/>
            </a:pPr>
            <a:r>
              <a:rPr lang="en-US" altLang="zh-TW" sz="2000" dirty="0"/>
              <a:t>    if(h1!=NULL) tail-&gt;next = h1}; </a:t>
            </a:r>
          </a:p>
          <a:p>
            <a:pPr marL="0" indent="0">
              <a:buNone/>
            </a:pPr>
            <a:r>
              <a:rPr lang="en-US" altLang="zh-TW" sz="2000" dirty="0"/>
              <a:t>    if(h2!=NULL) tail-&gt;next = h2}; </a:t>
            </a:r>
          </a:p>
          <a:p>
            <a:pPr marL="0" indent="0">
              <a:buNone/>
            </a:pPr>
            <a:r>
              <a:rPr lang="en-US" altLang="zh-TW" sz="2000" dirty="0"/>
              <a:t>    return </a:t>
            </a:r>
            <a:r>
              <a:rPr lang="en-US" altLang="zh-TW" sz="2000" dirty="0" err="1"/>
              <a:t>newh</a:t>
            </a:r>
            <a:r>
              <a:rPr lang="en-US" altLang="zh-TW" sz="2000" dirty="0"/>
              <a:t>;</a:t>
            </a:r>
          </a:p>
          <a:p>
            <a:pPr marL="0" indent="0">
              <a:buNone/>
            </a:pPr>
            <a:r>
              <a:rPr lang="en-US" altLang="zh-TW" sz="2000" dirty="0"/>
              <a:t>}</a:t>
            </a:r>
          </a:p>
          <a:p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627948" y="6311900"/>
            <a:ext cx="3960812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38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Merge2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6000" y="1232757"/>
            <a:ext cx="896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node * merge2(node *h1, node *h2)                          calling:</a:t>
            </a:r>
          </a:p>
          <a:p>
            <a:pPr marL="0" indent="0">
              <a:buNone/>
            </a:pPr>
            <a:r>
              <a:rPr lang="en-US" altLang="zh-TW" sz="2000" dirty="0"/>
              <a:t>{					            head = </a:t>
            </a:r>
            <a:r>
              <a:rPr lang="en-US" altLang="zh-TW" sz="2000" dirty="0" smtClean="0"/>
              <a:t>merge2(h1, h2</a:t>
            </a:r>
            <a:r>
              <a:rPr lang="en-US" altLang="zh-TW" sz="2000" dirty="0"/>
              <a:t>)</a:t>
            </a:r>
          </a:p>
          <a:p>
            <a:pPr marL="0" indent="0">
              <a:buNone/>
            </a:pPr>
            <a:r>
              <a:rPr lang="en-US" altLang="zh-TW" sz="2000" dirty="0"/>
              <a:t>    node *t</a:t>
            </a:r>
            <a:r>
              <a:rPr lang="en-US" altLang="zh-TW" sz="2000" dirty="0" smtClean="0"/>
              <a:t>;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    </a:t>
            </a:r>
            <a:r>
              <a:rPr lang="en-US" altLang="zh-TW" sz="2800" dirty="0"/>
              <a:t>while (h1 !=NULL){</a:t>
            </a:r>
          </a:p>
          <a:p>
            <a:pPr marL="0" indent="0">
              <a:buNone/>
            </a:pPr>
            <a:r>
              <a:rPr lang="en-US" altLang="zh-TW" sz="2800" dirty="0"/>
              <a:t>          t = h1;</a:t>
            </a:r>
          </a:p>
          <a:p>
            <a:pPr marL="0" indent="0">
              <a:buNone/>
            </a:pPr>
            <a:r>
              <a:rPr lang="en-US" altLang="zh-TW" sz="2800" dirty="0"/>
              <a:t>          h1 = h1-&gt;next;</a:t>
            </a:r>
          </a:p>
          <a:p>
            <a:pPr marL="0" indent="0">
              <a:buNone/>
            </a:pPr>
            <a:r>
              <a:rPr lang="en-US" altLang="zh-TW" sz="2800" dirty="0"/>
              <a:t>          t-&gt;next = NULL;</a:t>
            </a:r>
          </a:p>
          <a:p>
            <a:pPr marL="0" indent="0">
              <a:buNone/>
            </a:pPr>
            <a:r>
              <a:rPr lang="en-US" altLang="zh-TW" sz="2800" dirty="0"/>
              <a:t>          h2 = </a:t>
            </a:r>
            <a:r>
              <a:rPr lang="en-US" altLang="zh-TW" sz="2800" dirty="0" err="1"/>
              <a:t>insert_a_node</a:t>
            </a:r>
            <a:r>
              <a:rPr lang="en-US" altLang="zh-TW" sz="2800" dirty="0"/>
              <a:t>(h2, t);</a:t>
            </a:r>
          </a:p>
          <a:p>
            <a:pPr marL="0" indent="0">
              <a:buNone/>
            </a:pPr>
            <a:r>
              <a:rPr lang="en-US" altLang="zh-TW" sz="2800" dirty="0"/>
              <a:t>    </a:t>
            </a:r>
            <a:r>
              <a:rPr lang="en-US" altLang="zh-TW" sz="2800" dirty="0" smtClean="0"/>
              <a:t>}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000" dirty="0"/>
              <a:t>    return h2;</a:t>
            </a:r>
          </a:p>
          <a:p>
            <a:pPr marL="0" indent="0">
              <a:buNone/>
            </a:pPr>
            <a:r>
              <a:rPr lang="en-US" altLang="zh-TW" sz="2000" dirty="0" smtClean="0"/>
              <a:t>}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70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insert_a_node_DLL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National Cheng Kung University CSIE Computer &amp; Internet Architecture Lab 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5493" y="138204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doubly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list (DLL)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*insert_a_nodeDLL(node *head, node *p)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*t=head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return head;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if(head == NULL) return p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(p-&gt;data &lt;= head-&gt;data){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p-&gt;next = head; head-&gt;prev =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return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62649" y="2296766"/>
            <a:ext cx="57785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(t-&gt;next !=NULL &amp;&amp;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-&gt;next-&gt;data &lt; p-&gt;data)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t-&gt;next;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t-&gt;next; 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-&gt;prev=t;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if(p-&gt;next != NULL) p-&gt;next -&gt;prev =p;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head;</a:t>
            </a:r>
          </a:p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47000" y="183625"/>
            <a:ext cx="363220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*next</a:t>
            </a:r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*</a:t>
            </a:r>
            <a:r>
              <a:rPr lang="en-US" altLang="zh-TW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0852" y="5903695"/>
            <a:ext cx="668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calling: head </a:t>
            </a:r>
            <a:r>
              <a:rPr lang="zh-TW" alt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insert_a_nodeDLL(head, p);</a:t>
            </a:r>
            <a:endParaRPr lang="zh-TW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delete_a_nodeDLL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18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6000" y="1312506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*delete_a_nodeDLL(node **head, int d)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*t=*head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 != NULL &amp;&amp; t-&gt;data != d){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if(t-&gt;data &gt;d) return NULL;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 -&gt; next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if(t==NULL) {return NULL;}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if(t == *head) *head = t-&gt;next;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(t-&gt;prev !=NULL) t-&gt;prev-&gt;next;=t-&gt;next;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(t-&gt;next!=NULL) t-&gt;next-&gt;prev=t-&gt;prev;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t-&gt;next=t-&gt;prev=NULL;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t;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delete_a_node(&amp;head, data);</a:t>
            </a:r>
          </a:p>
        </p:txBody>
      </p:sp>
    </p:spTree>
    <p:extLst>
      <p:ext uri="{BB962C8B-B14F-4D97-AF65-F5344CB8AC3E}">
        <p14:creationId xmlns:p14="http://schemas.microsoft.com/office/powerpoint/2010/main" val="3548547311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delete_a_node_dummy_DLL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018174" y="6367960"/>
            <a:ext cx="5281083" cy="457200"/>
          </a:xfrm>
          <a:noFill/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19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6000" y="1306899"/>
            <a:ext cx="6756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delete_a_node_dummy_DLL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*head,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*t=head, *p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(t-&gt;next != NULL &amp;&amp; t-&gt;next-&gt;data != d){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if(t-&gt;next-&gt;data &gt; d) return 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 -&gt; next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if(t-&gt;next==NULL) return 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 = t-&gt;next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 = t-&gt;next-&gt;next;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(t-&gt;next!=NULL) t-&gt;next-&gt;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p-&gt;next=p-&gt;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p;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delete_a_node_dummy_DLL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(head, data);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46839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952" y="549276"/>
            <a:ext cx="10534648" cy="592138"/>
          </a:xfrm>
        </p:spPr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National Cheng Kung University CSIE Computer &amp; Internet Architecture Lab 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2952" y="1358673"/>
            <a:ext cx="55816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*insert_a_node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*head, node *p)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*t=head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return head;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if(head == NULL) return p;</a:t>
            </a:r>
          </a:p>
          <a:p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(p-&gt;data &lt;= head-&gt;data){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p-&gt;next = head;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return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60189" y="2165469"/>
            <a:ext cx="45379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(t-&gt;next !=NULL &amp;&amp;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-&gt;next-&gt;data </a:t>
            </a:r>
            <a:r>
              <a:rPr lang="zh-TW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p-&gt;data)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 = t-&gt;next;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t-&gt;next; 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p;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head;</a:t>
            </a:r>
          </a:p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33776" y="5649921"/>
            <a:ext cx="5241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calling: head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insert_a_node(head, p);</a:t>
            </a:r>
          </a:p>
        </p:txBody>
      </p:sp>
    </p:spTree>
    <p:extLst>
      <p:ext uri="{BB962C8B-B14F-4D97-AF65-F5344CB8AC3E}">
        <p14:creationId xmlns:p14="http://schemas.microsoft.com/office/powerpoint/2010/main" val="34939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BST_insert_a_node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20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7402" y="1301880"/>
            <a:ext cx="6007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*BS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_insert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_a_node(node *root, int d)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if(root==NULL){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return create_a_BST_node(data);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 = root;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((t-&gt;data &lt; d &amp;&amp; t-&gt;right!=NULL) ||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-&gt;data &gt;= d &amp;&amp; t-&gt;left!=NULL)){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if (t-&gt;data &lt; d) t = t-&gt;right;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else t = t-&gt;left;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47000" y="183625"/>
            <a:ext cx="363220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</a:t>
            </a:r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*left, *right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8592" y="5063828"/>
            <a:ext cx="69416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(t-&gt;data &lt; d) t-&gt;right = create_a_BST_node(data);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else t-&gt;left = create_a_BST_node(data)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root;</a:t>
            </a:r>
          </a:p>
          <a:p>
            <a:pPr>
              <a:lnSpc>
                <a:spcPts val="24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6800" y="172091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calling: root </a:t>
            </a: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BST_insert_a_noderoot, d);</a:t>
            </a:r>
          </a:p>
        </p:txBody>
      </p:sp>
    </p:spTree>
    <p:extLst>
      <p:ext uri="{BB962C8B-B14F-4D97-AF65-F5344CB8AC3E}">
        <p14:creationId xmlns:p14="http://schemas.microsoft.com/office/powerpoint/2010/main" val="1272347773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BST_insert_a_node_a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21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2952" y="1301560"/>
            <a:ext cx="70167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_insert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_a_node_a(node **root, int d)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 *root !=NULL){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if ((*root)-&gt;data &lt; d) root = &amp;((*root)-&gt;right);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else root = &amp;((*root)-&gt;left);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*root = create_a_BST_node(d);</a:t>
            </a:r>
          </a:p>
          <a:p>
            <a:pPr>
              <a:lnSpc>
                <a:spcPts val="2400"/>
              </a:lnSpc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4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矩形 5"/>
          <p:cNvSpPr/>
          <p:nvPr/>
        </p:nvSpPr>
        <p:spPr>
          <a:xfrm>
            <a:off x="3790952" y="49166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calling: BST</a:t>
            </a: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_insert_a_node_a(&amp;root, d);</a:t>
            </a:r>
          </a:p>
        </p:txBody>
      </p:sp>
      <p:sp>
        <p:nvSpPr>
          <p:cNvPr id="7" name="矩形 6"/>
          <p:cNvSpPr/>
          <p:nvPr/>
        </p:nvSpPr>
        <p:spPr>
          <a:xfrm>
            <a:off x="8242300" y="211881"/>
            <a:ext cx="363220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</a:t>
            </a:r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*left, *right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54941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BST_delete_a_node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22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16001" y="1341230"/>
            <a:ext cx="510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BTS_delete_a_node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*root,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*t,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if(root==NULL) return root;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if(root-&gt;data == d &amp;&amp; root-&gt;left == NULL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&amp;&amp;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root-&gt;right==NULL){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free(root); return root;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 =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root;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((t-&gt;data &lt; d &amp;&amp; t-&gt;right!=NULL) ||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t-&gt;data &gt; d &amp;&amp; t-&gt;left!=NULL)){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if (t-&gt;data &lt; d) t = t-&gt;right;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else t = t-&gt;left;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31493" y="2509630"/>
            <a:ext cx="5105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(t-&gt;data != d) return root;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(t-&gt;left != NULL || t-&gt;right!=NULL) 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[[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search_replacing_node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(t, &amp;t1, &amp;tp1);]]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t-&gt;data = t1-&gt;data;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 = t1;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tp1;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if(t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-&gt;left)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-&gt;left = 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else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-&gt;right = 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free(t);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" name="矩形 7"/>
          <p:cNvSpPr/>
          <p:nvPr/>
        </p:nvSpPr>
        <p:spPr>
          <a:xfrm>
            <a:off x="8242300" y="211881"/>
            <a:ext cx="363220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</a:t>
            </a:r>
            <a:r>
              <a:rPr lang="en-US" altLang="zh-TW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*left, *right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96432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a List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6000" y="1292572"/>
            <a:ext cx="10553700" cy="5016153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 smtClean="0"/>
              <a:t>node </a:t>
            </a:r>
            <a:r>
              <a:rPr lang="en-US" altLang="zh-TW" sz="2800" dirty="0"/>
              <a:t>*</a:t>
            </a:r>
            <a:r>
              <a:rPr lang="en-US" altLang="zh-TW" sz="2800" dirty="0" err="1"/>
              <a:t>search_a_list</a:t>
            </a:r>
            <a:r>
              <a:rPr lang="en-US" altLang="zh-TW" sz="2800" dirty="0"/>
              <a:t>(node *head,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d)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    node *t=head</a:t>
            </a:r>
            <a:r>
              <a:rPr lang="en-US" altLang="zh-TW" sz="2800" dirty="0" smtClean="0"/>
              <a:t>;</a:t>
            </a:r>
            <a:endParaRPr lang="en-US" altLang="zh-TW" sz="2800"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    while (t != NULL &amp;&amp; t-&gt;data != d){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         t = t -&gt; next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   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    return t;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zh-TW" sz="2800" dirty="0"/>
              <a:t>}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1003300" y="4650307"/>
            <a:ext cx="10553700" cy="58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18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14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TW" sz="2800" kern="0" dirty="0" smtClean="0"/>
              <a:t>Calling: p = </a:t>
            </a:r>
            <a:r>
              <a:rPr lang="en-US" altLang="zh-TW" sz="2800" kern="0" dirty="0" err="1" smtClean="0"/>
              <a:t>search_a_list</a:t>
            </a:r>
            <a:r>
              <a:rPr lang="en-US" altLang="zh-TW" sz="2800" kern="0" dirty="0" smtClean="0"/>
              <a:t>(head, 10);</a:t>
            </a:r>
          </a:p>
        </p:txBody>
      </p:sp>
    </p:spTree>
    <p:extLst>
      <p:ext uri="{BB962C8B-B14F-4D97-AF65-F5344CB8AC3E}">
        <p14:creationId xmlns:p14="http://schemas.microsoft.com/office/powerpoint/2010/main" val="35914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build_a_list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6000" y="1332213"/>
            <a:ext cx="5537200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build_a_list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data[], 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</a:p>
          <a:p>
            <a:pPr>
              <a:lnSpc>
                <a:spcPts val="26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*head=NULL,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6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for(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=0;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&lt;n: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++){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create_a_node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(data[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head =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(head, p);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head;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pPr>
              <a:lnSpc>
                <a:spcPts val="2600"/>
              </a:lnSpc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A[10]={3, 8, 33, 9, 11, 2, 1, 22, 100, 6};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build_a_list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10);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53200" y="1321119"/>
            <a:ext cx="5537200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create_a_node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</a:p>
          <a:p>
            <a:pPr>
              <a:lnSpc>
                <a:spcPts val="26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*p=NULL;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(node *) 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malloc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(node));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if (p == NULL) {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malloc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error \n”);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exit(1);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ts val="26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p;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49237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count_a_list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5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6000" y="1523468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count_a_list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 *head)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*t=head;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count=0;</a:t>
            </a:r>
          </a:p>
          <a:p>
            <a:pPr>
              <a:lnSpc>
                <a:spcPts val="24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while(t != NULL){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count++;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 -&gt; next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count;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count_a_list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(head);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81088" y="3244334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head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5981059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a node no </a:t>
            </a:r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0441" y="1345055"/>
            <a:ext cx="1034715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insert_a_node_no_return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**head, node *p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	calling: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				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altLang="zh-TW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insert_a_node_no_return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(&amp;</a:t>
            </a:r>
            <a:r>
              <a:rPr lang="en-US" altLang="zh-TW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head,p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 = *head;</a:t>
            </a:r>
          </a:p>
          <a:p>
            <a:pPr>
              <a:lnSpc>
                <a:spcPts val="23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return;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if(*head == NULL) {*head = p; return;}</a:t>
            </a:r>
          </a:p>
          <a:p>
            <a:pPr>
              <a:lnSpc>
                <a:spcPts val="23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(p-&gt;data &lt;= (*head)-&gt;data){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p-&gt;next = *head;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*head = p; 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return;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(t-&gt;next !=NULL &amp;&amp; t-&gt;next-&gt;data &lt; p-&gt;data)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 = t-&gt;next;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p-&gt;next = t-&gt;next; 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 = p;</a:t>
            </a:r>
          </a:p>
          <a:p>
            <a:pPr>
              <a:lnSpc>
                <a:spcPts val="23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return;</a:t>
            </a:r>
          </a:p>
          <a:p>
            <a:pPr>
              <a:lnSpc>
                <a:spcPts val="23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38137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a node no </a:t>
            </a:r>
            <a:r>
              <a:rPr lang="en-US" altLang="zh-TW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returnB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0441" y="1345055"/>
            <a:ext cx="10347159" cy="4773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insert_a_node_no_return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(node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**head, node *p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	calling: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f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insert_a_node_no_return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(&amp;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head,p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ts val="1900"/>
              </a:lnSpc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*t = *head;</a:t>
            </a:r>
          </a:p>
          <a:p>
            <a:pPr>
              <a:lnSpc>
                <a:spcPts val="19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if(*head == NULL) {*head = p;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;}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(p-&gt;data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head-&gt;data) return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(p-&gt;data &lt;= (*head)-&gt;data){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p-&gt;next = *head;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*head = p; 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(t-&gt;next !=NULL &amp;&amp; t-&gt;next-&gt;data &lt; p-&gt;data)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 = t-&gt;next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if(t-&gt;next!=NULL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&amp;&amp; t-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&gt;next-&gt;data == p-&gt;data) 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TW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p-&gt;next = t-&gt;next; 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 = p;</a:t>
            </a:r>
          </a:p>
          <a:p>
            <a:pPr>
              <a:lnSpc>
                <a:spcPts val="19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92291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725572" y="559791"/>
            <a:ext cx="8056035" cy="592138"/>
          </a:xfrm>
        </p:spPr>
        <p:txBody>
          <a:bodyPr/>
          <a:lstStyle/>
          <a:p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a node no return A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>
              <a:ea typeface="新細明體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5572" y="1395855"/>
            <a:ext cx="61307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**h, node *p)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**x=h;</a:t>
            </a:r>
          </a:p>
          <a:p>
            <a:pPr>
              <a:lnSpc>
                <a:spcPts val="24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if(p==NULL) return;</a:t>
            </a:r>
          </a:p>
          <a:p>
            <a:pPr>
              <a:lnSpc>
                <a:spcPts val="24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((*x)!=NULL &amp;&amp; (*x)-&gt;data &lt; p-&gt;data)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x = &amp;((*x)-&gt;next);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p-&gt;next = (*x); 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(*x) = p;</a:t>
            </a: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return;</a:t>
            </a:r>
          </a:p>
          <a:p>
            <a:pPr>
              <a:lnSpc>
                <a:spcPts val="24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ts val="24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insert_a_nodeA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(&amp;head, p);</a:t>
            </a:r>
          </a:p>
        </p:txBody>
      </p:sp>
      <p:sp>
        <p:nvSpPr>
          <p:cNvPr id="6" name="矩形 5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759700" y="2438400"/>
            <a:ext cx="580102" cy="523220"/>
            <a:chOff x="7759700" y="2438400"/>
            <a:chExt cx="580102" cy="523220"/>
          </a:xfrm>
        </p:grpSpPr>
        <p:sp>
          <p:nvSpPr>
            <p:cNvPr id="8" name="矩形 7"/>
            <p:cNvSpPr/>
            <p:nvPr/>
          </p:nvSpPr>
          <p:spPr>
            <a:xfrm>
              <a:off x="8123902" y="2438400"/>
              <a:ext cx="215900" cy="520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7759700" y="2438400"/>
              <a:ext cx="364202" cy="52322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zh-TW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7092115" y="1917700"/>
            <a:ext cx="215900" cy="520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725901" y="1413424"/>
            <a:ext cx="215900" cy="520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16" idx="1"/>
            <a:endCxn id="12" idx="0"/>
          </p:cNvCxnSpPr>
          <p:nvPr/>
        </p:nvCxnSpPr>
        <p:spPr>
          <a:xfrm flipH="1">
            <a:off x="7200065" y="1673774"/>
            <a:ext cx="525836" cy="243926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8853949" y="2438400"/>
            <a:ext cx="580102" cy="523220"/>
            <a:chOff x="7759700" y="2438400"/>
            <a:chExt cx="580102" cy="523220"/>
          </a:xfrm>
        </p:grpSpPr>
        <p:sp>
          <p:nvSpPr>
            <p:cNvPr id="20" name="矩形 19"/>
            <p:cNvSpPr/>
            <p:nvPr/>
          </p:nvSpPr>
          <p:spPr>
            <a:xfrm>
              <a:off x="8123902" y="2438400"/>
              <a:ext cx="215900" cy="520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7759700" y="2438400"/>
              <a:ext cx="364202" cy="52322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TW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9920749" y="2438400"/>
            <a:ext cx="580102" cy="523220"/>
            <a:chOff x="7759700" y="2438400"/>
            <a:chExt cx="580102" cy="523220"/>
          </a:xfrm>
        </p:grpSpPr>
        <p:sp>
          <p:nvSpPr>
            <p:cNvPr id="23" name="矩形 22"/>
            <p:cNvSpPr/>
            <p:nvPr/>
          </p:nvSpPr>
          <p:spPr>
            <a:xfrm>
              <a:off x="8123902" y="2438400"/>
              <a:ext cx="215900" cy="520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7759700" y="2438400"/>
              <a:ext cx="364202" cy="52322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zh-TW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5" name="直線單箭頭接點 24"/>
          <p:cNvCxnSpPr>
            <a:stCxn id="16" idx="2"/>
            <a:endCxn id="8" idx="0"/>
          </p:cNvCxnSpPr>
          <p:nvPr/>
        </p:nvCxnSpPr>
        <p:spPr>
          <a:xfrm>
            <a:off x="7833851" y="1934124"/>
            <a:ext cx="398001" cy="504276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endCxn id="20" idx="0"/>
          </p:cNvCxnSpPr>
          <p:nvPr/>
        </p:nvCxnSpPr>
        <p:spPr>
          <a:xfrm>
            <a:off x="7949124" y="1917700"/>
            <a:ext cx="1376977" cy="52070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7884676" y="1132645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zh-TW" altLang="en-US" sz="4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直線單箭頭接點 33"/>
          <p:cNvCxnSpPr>
            <a:stCxn id="29" idx="2"/>
            <a:endCxn id="23" idx="0"/>
          </p:cNvCxnSpPr>
          <p:nvPr/>
        </p:nvCxnSpPr>
        <p:spPr>
          <a:xfrm>
            <a:off x="8090822" y="1840531"/>
            <a:ext cx="2302079" cy="597869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群組 36"/>
          <p:cNvGrpSpPr/>
          <p:nvPr/>
        </p:nvGrpSpPr>
        <p:grpSpPr>
          <a:xfrm>
            <a:off x="8853949" y="3865549"/>
            <a:ext cx="580102" cy="523220"/>
            <a:chOff x="7759700" y="2438400"/>
            <a:chExt cx="580102" cy="523220"/>
          </a:xfrm>
        </p:grpSpPr>
        <p:sp>
          <p:nvSpPr>
            <p:cNvPr id="38" name="矩形 37"/>
            <p:cNvSpPr/>
            <p:nvPr/>
          </p:nvSpPr>
          <p:spPr>
            <a:xfrm>
              <a:off x="8123902" y="2438400"/>
              <a:ext cx="215900" cy="520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759700" y="2438400"/>
              <a:ext cx="364202" cy="52322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TW" alt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0" name="直線單箭頭接點 39"/>
          <p:cNvCxnSpPr>
            <a:stCxn id="8" idx="3"/>
            <a:endCxn id="21" idx="1"/>
          </p:cNvCxnSpPr>
          <p:nvPr/>
        </p:nvCxnSpPr>
        <p:spPr>
          <a:xfrm>
            <a:off x="8339802" y="2698750"/>
            <a:ext cx="514147" cy="126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>
            <a:stCxn id="20" idx="3"/>
            <a:endCxn id="24" idx="1"/>
          </p:cNvCxnSpPr>
          <p:nvPr/>
        </p:nvCxnSpPr>
        <p:spPr>
          <a:xfrm>
            <a:off x="9434051" y="2698750"/>
            <a:ext cx="486698" cy="126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>
            <a:stCxn id="12" idx="2"/>
            <a:endCxn id="4" idx="1"/>
          </p:cNvCxnSpPr>
          <p:nvPr/>
        </p:nvCxnSpPr>
        <p:spPr>
          <a:xfrm>
            <a:off x="7200065" y="2438400"/>
            <a:ext cx="559635" cy="26161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6098664" y="1885662"/>
            <a:ext cx="1013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head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27548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</a:t>
            </a:r>
            <a:endParaRPr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018174" y="6367960"/>
            <a:ext cx="5281083" cy="457200"/>
          </a:xfrm>
          <a:noFill/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9</a:t>
            </a:fld>
            <a:endParaRPr lang="en-US" altLang="zh-TW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6000" y="1306899"/>
            <a:ext cx="8864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(node **head,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node *t=*head, *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=NULL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while (t != NULL &amp;&amp; t-&gt;data != d){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if(t-&gt;data &gt;d) return 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 -&gt; next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if(t==NULL) {return NULL;}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==NULL) {*head = t-&gt;next; t-&gt;next=NULL; return t;}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-&gt;next = t-&gt;next;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t-&gt;next=NULL;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t;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calling: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delete_a_node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(&amp;head, data);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80453" y="183625"/>
            <a:ext cx="26987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typedef struct node {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int data;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struct node *next;</a:t>
            </a:r>
          </a:p>
          <a:p>
            <a:pPr>
              <a:lnSpc>
                <a:spcPts val="2000"/>
              </a:lnSpc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node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99853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17943</TotalTime>
  <Words>2545</Words>
  <Application>Microsoft Office PowerPoint</Application>
  <PresentationFormat>寬螢幕</PresentationFormat>
  <Paragraphs>541</Paragraphs>
  <Slides>22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新細明體</vt:lpstr>
      <vt:lpstr>Arial</vt:lpstr>
      <vt:lpstr>Arial Black</vt:lpstr>
      <vt:lpstr>Calibri</vt:lpstr>
      <vt:lpstr>Times New Roman</vt:lpstr>
      <vt:lpstr>Wingdings</vt:lpstr>
      <vt:lpstr>1_Studio</vt:lpstr>
      <vt:lpstr>insert_a_nodeB</vt:lpstr>
      <vt:lpstr>insert_a_node</vt:lpstr>
      <vt:lpstr>Search a List</vt:lpstr>
      <vt:lpstr>build_a_list</vt:lpstr>
      <vt:lpstr>count_a_list</vt:lpstr>
      <vt:lpstr>Insert a node no return</vt:lpstr>
      <vt:lpstr>Insert a node no returnB</vt:lpstr>
      <vt:lpstr>Insert a node no return A</vt:lpstr>
      <vt:lpstr>delete_a_node</vt:lpstr>
      <vt:lpstr>delete_a_node-1</vt:lpstr>
      <vt:lpstr>delete_a_node-1</vt:lpstr>
      <vt:lpstr>delete_a_nodeA</vt:lpstr>
      <vt:lpstr>dummy_insert_a_node</vt:lpstr>
      <vt:lpstr>duplicate</vt:lpstr>
      <vt:lpstr>Merge</vt:lpstr>
      <vt:lpstr>Merge2</vt:lpstr>
      <vt:lpstr>insert_a_node_DLL</vt:lpstr>
      <vt:lpstr>delete_a_nodeDLL</vt:lpstr>
      <vt:lpstr>delete_a_node_dummy_DLL</vt:lpstr>
      <vt:lpstr>BST_insert_a_node </vt:lpstr>
      <vt:lpstr>BST_insert_a_node_a</vt:lpstr>
      <vt:lpstr>BST_delete_a_node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USER</dc:creator>
  <cp:lastModifiedBy>NCKU-CSIE</cp:lastModifiedBy>
  <cp:revision>234</cp:revision>
  <dcterms:created xsi:type="dcterms:W3CDTF">2017-09-12T08:36:35Z</dcterms:created>
  <dcterms:modified xsi:type="dcterms:W3CDTF">2017-12-26T08:25:55Z</dcterms:modified>
</cp:coreProperties>
</file>